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comments+xml" PartName="/ppt/comments/comment1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Average"/>
      <p:regular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6" name="Helen X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Oswald-regular.fntdata"/><Relationship Id="rId27" Type="http://schemas.openxmlformats.org/officeDocument/2006/relationships/font" Target="fonts/Averag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swald-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24T15:34:45.465">
    <p:pos x="6000" y="0"/>
    <p:text>•	Introduction Slide – Project Title and team members</p:text>
  </p:cm>
  <p:cm authorId="0" idx="2" dt="2020-11-24T15:39:59.615">
    <p:pos x="6000" y="100"/>
    <p:text>Create the 20-minute presentation for your project using the following guidelines. “Why should I care about it?” (empathy), to “I’m curious to see where this is going” (tension), to “Hey this is great! How do we implement it” (belief)?</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0-11-24T15:38:45.262">
    <p:pos x="6000" y="0"/>
    <p:text>•	Slide 13: Communicate the solution's higher purpose and potential (Ethos – future work)</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0-11-24T15:39:31.909">
    <p:pos x="6000" y="0"/>
    <p:text>Closing (3 slides, 3 minutes)
•	Slide 14: Post Implementation Review (what we did right, what we did wrong, and what we would change)
•	Slide 15: Questions/Answers</p:text>
  </p:cm>
  <p:cm authorId="0" idx="14" dt="2020-11-24T15:39:23.151">
    <p:pos x="6000" y="0"/>
    <p:text>_Marked as resolved_</p:text>
  </p:cm>
  <p:cm authorId="0" idx="15" dt="2020-11-24T15:39:31.909">
    <p:pos x="6000" y="0"/>
    <p:text>_Re-opened_</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0-11-24T15:39:41.010">
    <p:pos x="6000" y="0"/>
    <p:text>• Slide 15: Questions/Answers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1-24T15:36:16.470">
    <p:pos x="6000" y="0"/>
    <p:text>Creating Empathy (3 slides, 3 minutes)
•	Slide 1: Establish the inadequacy of current clichés (Status Quo)
•	Slide 2: Explain why this is an issue (Observations)
•	Slide 3: Explain how that's frustrating the target customer (Story)
This is the point of orientation for the presentation audience, where the objective is to spark their empathy. Establish the inadequacy of the current clichés (status quo); explain why this is an issue (observations); and how that’s frustrating the customer (story).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1-24T15:35:50.525">
    <p:pos x="6000" y="0"/>
    <p:text>•	Slide 2: Explain why this is an issue (Observations)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1-24T15:36:01.746">
    <p:pos x="6000" y="0"/>
    <p:text>•	Slide 3: Explain how that's frustrating the target customer (Story)</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2-08T15:24:34.219">
    <p:pos x="6000" y="0"/>
    <p:text>https://www.realsimple.com/home-organizing/cleaning/chores-arguments-taskrabbit
https://www.theatlantic.com/family/archive/2018/08/the-strange-unique-intimacy-of-the-roommate-relationship/567296/</p:text>
  </p:cm>
  <p:cm authorId="0" idx="7" dt="2020-11-24T15:36:28.901">
    <p:pos x="6000" y="100"/>
    <p:text>Building Tension (5 slides, 6 minutes)
•	Slide 4: Tell them something they don't know (Insight - Requirements)
•	Slide 5 - 7: Provide a sense of how this knowledge could be used (Opportunity - Analysis)
•	Slide 8: Use a familiar example to help them understand the potential (Analogy)
This is the point of surprise, intrigue, and curiosity for the audience. The objective is to build tension by delivering an unexpected insight and opportunity. Build the tension by introducing something they don’t know (insight/requirements); provide a sense of how the knowledge could be used (opportunity/analysis); and a familiar example to help understand the potential (Analogy).</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11-24T15:36:43.798">
    <p:pos x="6000" y="0"/>
    <p:text>• Slide 5 - 7: Provide a sense of how this knowledge could be used (Opportunity - Analysis)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11-24T15:37:19.050">
    <p:pos x="6000" y="0"/>
    <p:text>• Slide 8: Use a familiar example to help them understand the potential (Analogy)</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0-11-24T15:38:29.730">
    <p:pos x="6000" y="0"/>
    <p:text>Making the Audience Believe (4 slides, 7 minutes)
•	Slide 9 - 11: Reveal the answer to the opportunity (Solution - design) 
•	Slide 12: Explain the motivation for customers and stakeholders to make the changes you're suggesting (Advantage) 
•	Slide 13: Communicate the solution's higher purpose and potential (Ethos – future work)
This is where you unveil the solution to the audience. The objective is to build their belief in the value of what you project delivers. Build the belief by introducing the answer to the opportunity (solution/design); the motivation for customers and stakeholders to make the change (advantages); and the solution’s higher purpose and possibility (ethos/future work).</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0-11-24T15:38:39.159">
    <p:pos x="6000" y="0"/>
    <p:text>•	Slide 12: Explain the motivation for customers and stakeholders to make the changes you're suggesting (Advantage)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d1b7ab73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d1b7ab73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Alwyn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32c26960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32c26960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Alwyn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7adfb96d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7adfb96d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Kevin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32c2696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32c2696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creation sequence diagram top, task completion sequence diagram bottom</a:t>
            </a:r>
            <a:endParaRPr/>
          </a:p>
          <a:p>
            <a:pPr indent="0" lvl="0" marL="0" rtl="0" algn="l">
              <a:spcBef>
                <a:spcPts val="0"/>
              </a:spcBef>
              <a:spcAft>
                <a:spcPts val="0"/>
              </a:spcAft>
              <a:buNone/>
            </a:pPr>
            <a:r>
              <a:rPr lang="en"/>
              <a:t>Helen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04201c22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04201c22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Alwyn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d1b7ab7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d1b7ab7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d1b7ab7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d1b7ab7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d1b7ab73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d1b7ab73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Alwyn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7adfb96d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7adfb96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Alwyn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d1b7ab73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d1b7ab73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32c2696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32c2696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7adfb96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7adfb96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d1b7ab7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d1b7ab7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Kevin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d1b7ab7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d1b7ab7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Kevin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d1b7ab7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d1b7ab7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d1b7ab7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d1b7ab7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d1b7ab73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d1b7ab73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Kevin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32c26960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32c26960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d1b7ab73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d1b7ab73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Alwyn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9.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11.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5.xml"/><Relationship Id="rId4" Type="http://schemas.openxmlformats.org/officeDocument/2006/relationships/hyperlink" Target="https://www.realsimple.com/home-organizing/cleaning/chores-arguments-taskrabbit" TargetMode="External"/><Relationship Id="rId5" Type="http://schemas.openxmlformats.org/officeDocument/2006/relationships/hyperlink" Target="https://www.theatlantic.com/family/archive/2018/08/the-strange-unique-intimacy-of-the-roommate-relationship/56729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Chorescence App</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Kevin Grajeda, Helen Xu, Alwyn Zhang</a:t>
            </a:r>
            <a:endParaRPr/>
          </a:p>
          <a:p>
            <a:pPr indent="0" lvl="0" marL="0" rtl="0" algn="ctr">
              <a:spcBef>
                <a:spcPts val="0"/>
              </a:spcBef>
              <a:spcAft>
                <a:spcPts val="0"/>
              </a:spcAft>
              <a:buNone/>
            </a:pPr>
            <a:r>
              <a:rPr lang="en"/>
              <a:t>A08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208825" y="328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Solution - Design</a:t>
            </a:r>
            <a:endParaRPr/>
          </a:p>
          <a:p>
            <a:pPr indent="0" lvl="0" marL="0" rtl="0" algn="l">
              <a:spcBef>
                <a:spcPts val="0"/>
              </a:spcBef>
              <a:spcAft>
                <a:spcPts val="0"/>
              </a:spcAft>
              <a:buNone/>
            </a:pPr>
            <a:r>
              <a:t/>
            </a:r>
            <a:endParaRPr/>
          </a:p>
        </p:txBody>
      </p:sp>
      <p:sp>
        <p:nvSpPr>
          <p:cNvPr id="130" name="Google Shape;130;p22"/>
          <p:cNvSpPr txBox="1"/>
          <p:nvPr>
            <p:ph idx="1" type="body"/>
          </p:nvPr>
        </p:nvSpPr>
        <p:spPr>
          <a:xfrm>
            <a:off x="96475" y="923875"/>
            <a:ext cx="6157500" cy="34164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Our application seeks to benefit users by:</a:t>
            </a:r>
            <a:endParaRPr sz="1900"/>
          </a:p>
          <a:p>
            <a:pPr indent="-349250" lvl="1" marL="914400" rtl="0" algn="l">
              <a:lnSpc>
                <a:spcPct val="150000"/>
              </a:lnSpc>
              <a:spcBef>
                <a:spcPts val="0"/>
              </a:spcBef>
              <a:spcAft>
                <a:spcPts val="0"/>
              </a:spcAft>
              <a:buSzPts val="1900"/>
              <a:buChar char="-"/>
            </a:pPr>
            <a:r>
              <a:rPr lang="en" sz="1900"/>
              <a:t>Giving users more options for task management</a:t>
            </a:r>
            <a:endParaRPr sz="1900"/>
          </a:p>
          <a:p>
            <a:pPr indent="-349250" lvl="1" marL="914400" rtl="0" algn="l">
              <a:lnSpc>
                <a:spcPct val="150000"/>
              </a:lnSpc>
              <a:spcBef>
                <a:spcPts val="0"/>
              </a:spcBef>
              <a:spcAft>
                <a:spcPts val="0"/>
              </a:spcAft>
              <a:buSzPts val="1900"/>
              <a:buChar char="-"/>
            </a:pPr>
            <a:r>
              <a:rPr lang="en" sz="1900"/>
              <a:t>Providing the ability to create and moderate user groups</a:t>
            </a:r>
            <a:endParaRPr sz="1900"/>
          </a:p>
          <a:p>
            <a:pPr indent="-349250" lvl="1" marL="914400" rtl="0" algn="l">
              <a:lnSpc>
                <a:spcPct val="150000"/>
              </a:lnSpc>
              <a:spcBef>
                <a:spcPts val="0"/>
              </a:spcBef>
              <a:spcAft>
                <a:spcPts val="0"/>
              </a:spcAft>
              <a:buSzPts val="1900"/>
              <a:buChar char="-"/>
            </a:pPr>
            <a:r>
              <a:rPr lang="en" sz="1900"/>
              <a:t>Allowing and encouraging users to provide feedback to each other</a:t>
            </a:r>
            <a:endParaRPr sz="1900"/>
          </a:p>
          <a:p>
            <a:pPr indent="-349250" lvl="1" marL="914400" rtl="0" algn="l">
              <a:lnSpc>
                <a:spcPct val="150000"/>
              </a:lnSpc>
              <a:spcBef>
                <a:spcPts val="0"/>
              </a:spcBef>
              <a:spcAft>
                <a:spcPts val="0"/>
              </a:spcAft>
              <a:buSzPts val="1900"/>
              <a:buChar char="-"/>
            </a:pPr>
            <a:r>
              <a:rPr lang="en" sz="1900"/>
              <a:t>Connecting housemates together in the platform</a:t>
            </a:r>
            <a:endParaRPr sz="1900"/>
          </a:p>
          <a:p>
            <a:pPr indent="0" lvl="0" marL="0" rtl="0" algn="l">
              <a:lnSpc>
                <a:spcPct val="150000"/>
              </a:lnSpc>
              <a:spcBef>
                <a:spcPts val="1600"/>
              </a:spcBef>
              <a:spcAft>
                <a:spcPts val="1600"/>
              </a:spcAft>
              <a:buNone/>
            </a:pPr>
            <a:r>
              <a:rPr lang="en" sz="1900"/>
              <a:t>- Give an greater overall sense of control for housemates	</a:t>
            </a:r>
            <a:endParaRPr sz="2000"/>
          </a:p>
        </p:txBody>
      </p:sp>
      <p:pic>
        <p:nvPicPr>
          <p:cNvPr id="131" name="Google Shape;131;p22"/>
          <p:cNvPicPr preferRelativeResize="0"/>
          <p:nvPr/>
        </p:nvPicPr>
        <p:blipFill rotWithShape="1">
          <a:blip r:embed="rId4">
            <a:alphaModFix/>
          </a:blip>
          <a:srcRect b="0" l="24454" r="0" t="0"/>
          <a:stretch/>
        </p:blipFill>
        <p:spPr>
          <a:xfrm>
            <a:off x="6160250" y="1769300"/>
            <a:ext cx="2869924" cy="21827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 Use Cases</a:t>
            </a:r>
            <a:endParaRPr/>
          </a:p>
          <a:p>
            <a:pPr indent="0" lvl="0" marL="0" rtl="0" algn="l">
              <a:spcBef>
                <a:spcPts val="0"/>
              </a:spcBef>
              <a:spcAft>
                <a:spcPts val="0"/>
              </a:spcAft>
              <a:buNone/>
            </a:pPr>
            <a:r>
              <a:t/>
            </a:r>
            <a:endParaRPr/>
          </a:p>
        </p:txBody>
      </p:sp>
      <p:sp>
        <p:nvSpPr>
          <p:cNvPr id="137" name="Google Shape;137;p23"/>
          <p:cNvSpPr txBox="1"/>
          <p:nvPr>
            <p:ph idx="1" type="body"/>
          </p:nvPr>
        </p:nvSpPr>
        <p:spPr>
          <a:xfrm>
            <a:off x="112500" y="1144450"/>
            <a:ext cx="5167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Users register for an account using their email</a:t>
            </a:r>
            <a:endParaRPr/>
          </a:p>
          <a:p>
            <a:pPr indent="-336550" lvl="1" marL="914400" rtl="0" algn="l">
              <a:spcBef>
                <a:spcPts val="0"/>
              </a:spcBef>
              <a:spcAft>
                <a:spcPts val="0"/>
              </a:spcAft>
              <a:buSzPts val="1700"/>
              <a:buChar char="-"/>
            </a:pPr>
            <a:r>
              <a:rPr lang="en" sz="1700"/>
              <a:t>Same account can be used for multiple groups</a:t>
            </a:r>
            <a:endParaRPr sz="1700"/>
          </a:p>
          <a:p>
            <a:pPr indent="-336550" lvl="0" marL="457200" rtl="0" algn="l">
              <a:spcBef>
                <a:spcPts val="0"/>
              </a:spcBef>
              <a:spcAft>
                <a:spcPts val="0"/>
              </a:spcAft>
              <a:buSzPts val="1700"/>
              <a:buChar char="-"/>
            </a:pPr>
            <a:r>
              <a:rPr lang="en" sz="1700"/>
              <a:t>Users create groups and adjust various settings</a:t>
            </a:r>
            <a:endParaRPr sz="1700"/>
          </a:p>
          <a:p>
            <a:pPr indent="-336550" lvl="1" marL="914400" rtl="0" algn="l">
              <a:spcBef>
                <a:spcPts val="0"/>
              </a:spcBef>
              <a:spcAft>
                <a:spcPts val="0"/>
              </a:spcAft>
              <a:buSzPts val="1700"/>
              <a:buChar char="-"/>
            </a:pPr>
            <a:r>
              <a:rPr lang="en" sz="1700"/>
              <a:t>Group admins may edit the permissions of other users or appoint them as additional admins</a:t>
            </a:r>
            <a:endParaRPr sz="1700"/>
          </a:p>
          <a:p>
            <a:pPr indent="-336550" lvl="0" marL="457200" rtl="0" algn="l">
              <a:spcBef>
                <a:spcPts val="0"/>
              </a:spcBef>
              <a:spcAft>
                <a:spcPts val="0"/>
              </a:spcAft>
              <a:buSzPts val="1700"/>
              <a:buChar char="-"/>
            </a:pPr>
            <a:r>
              <a:rPr lang="en" sz="1700"/>
              <a:t>Admins and permitted users create and assign tasks to group members</a:t>
            </a:r>
            <a:endParaRPr sz="1700"/>
          </a:p>
          <a:p>
            <a:pPr indent="-336550" lvl="1" marL="914400" rtl="0" algn="l">
              <a:spcBef>
                <a:spcPts val="0"/>
              </a:spcBef>
              <a:spcAft>
                <a:spcPts val="0"/>
              </a:spcAft>
              <a:buSzPts val="1700"/>
              <a:buChar char="-"/>
            </a:pPr>
            <a:r>
              <a:rPr lang="en" sz="1700"/>
              <a:t>Users may view completed and unresolved tasks, mark tasks as complete, and provide feedback on completed tasks</a:t>
            </a:r>
            <a:endParaRPr sz="1700"/>
          </a:p>
        </p:txBody>
      </p:sp>
      <p:pic>
        <p:nvPicPr>
          <p:cNvPr id="138" name="Google Shape;138;p23"/>
          <p:cNvPicPr preferRelativeResize="0"/>
          <p:nvPr/>
        </p:nvPicPr>
        <p:blipFill>
          <a:blip r:embed="rId3">
            <a:alphaModFix/>
          </a:blip>
          <a:stretch>
            <a:fillRect/>
          </a:stretch>
        </p:blipFill>
        <p:spPr>
          <a:xfrm>
            <a:off x="5456525" y="274613"/>
            <a:ext cx="2952975" cy="45942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Creation and Moderation </a:t>
            </a:r>
            <a:endParaRPr/>
          </a:p>
          <a:p>
            <a:pPr indent="0" lvl="0" marL="0" rtl="0" algn="l">
              <a:spcBef>
                <a:spcPts val="0"/>
              </a:spcBef>
              <a:spcAft>
                <a:spcPts val="0"/>
              </a:spcAft>
              <a:buNone/>
            </a:pPr>
            <a:r>
              <a:t/>
            </a:r>
            <a:endParaRPr/>
          </a:p>
        </p:txBody>
      </p:sp>
      <p:sp>
        <p:nvSpPr>
          <p:cNvPr id="144" name="Google Shape;144;p24"/>
          <p:cNvSpPr txBox="1"/>
          <p:nvPr>
            <p:ph idx="1" type="body"/>
          </p:nvPr>
        </p:nvSpPr>
        <p:spPr>
          <a:xfrm>
            <a:off x="311700" y="1152475"/>
            <a:ext cx="4334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Users can create and </a:t>
            </a:r>
            <a:r>
              <a:rPr lang="en"/>
              <a:t>administer</a:t>
            </a:r>
            <a:r>
              <a:rPr lang="en"/>
              <a:t> groups for their housemates</a:t>
            </a:r>
            <a:endParaRPr/>
          </a:p>
          <a:p>
            <a:pPr indent="-342900" lvl="0" marL="457200" rtl="0" algn="l">
              <a:spcBef>
                <a:spcPts val="0"/>
              </a:spcBef>
              <a:spcAft>
                <a:spcPts val="0"/>
              </a:spcAft>
              <a:buSzPts val="1800"/>
              <a:buChar char="-"/>
            </a:pPr>
            <a:r>
              <a:rPr lang="en"/>
              <a:t>Others can join groups via invites</a:t>
            </a:r>
            <a:endParaRPr/>
          </a:p>
          <a:p>
            <a:pPr indent="-342900" lvl="0" marL="457200" rtl="0" algn="l">
              <a:spcBef>
                <a:spcPts val="0"/>
              </a:spcBef>
              <a:spcAft>
                <a:spcPts val="0"/>
              </a:spcAft>
              <a:buSzPts val="1800"/>
              <a:buChar char="-"/>
            </a:pPr>
            <a:r>
              <a:rPr lang="en"/>
              <a:t>Admins of group can set permissions enabling or preventing other people in the group to create/edit tasks, provide feedback, or invite others to the group</a:t>
            </a:r>
            <a:endParaRPr/>
          </a:p>
          <a:p>
            <a:pPr indent="-342900" lvl="0" marL="457200" rtl="0" algn="l">
              <a:spcBef>
                <a:spcPts val="0"/>
              </a:spcBef>
              <a:spcAft>
                <a:spcPts val="0"/>
              </a:spcAft>
              <a:buSzPts val="1800"/>
              <a:buChar char="-"/>
            </a:pPr>
            <a:r>
              <a:rPr lang="en"/>
              <a:t>Admins can appoint other users as admins</a:t>
            </a:r>
            <a:endParaRPr/>
          </a:p>
        </p:txBody>
      </p:sp>
      <p:pic>
        <p:nvPicPr>
          <p:cNvPr id="145" name="Google Shape;145;p24"/>
          <p:cNvPicPr preferRelativeResize="0"/>
          <p:nvPr/>
        </p:nvPicPr>
        <p:blipFill rotWithShape="1">
          <a:blip r:embed="rId3">
            <a:alphaModFix/>
          </a:blip>
          <a:srcRect b="0" l="5562" r="0" t="0"/>
          <a:stretch/>
        </p:blipFill>
        <p:spPr>
          <a:xfrm>
            <a:off x="5376975" y="852475"/>
            <a:ext cx="3094325" cy="34385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Creation and Management</a:t>
            </a:r>
            <a:endParaRPr/>
          </a:p>
          <a:p>
            <a:pPr indent="0" lvl="0" marL="0" rtl="0" algn="l">
              <a:spcBef>
                <a:spcPts val="0"/>
              </a:spcBef>
              <a:spcAft>
                <a:spcPts val="0"/>
              </a:spcAft>
              <a:buNone/>
            </a:pPr>
            <a:r>
              <a:t/>
            </a:r>
            <a:endParaRPr/>
          </a:p>
        </p:txBody>
      </p:sp>
      <p:sp>
        <p:nvSpPr>
          <p:cNvPr id="151" name="Google Shape;151;p25"/>
          <p:cNvSpPr txBox="1"/>
          <p:nvPr>
            <p:ph idx="1" type="body"/>
          </p:nvPr>
        </p:nvSpPr>
        <p:spPr>
          <a:xfrm>
            <a:off x="22300" y="882450"/>
            <a:ext cx="5247600" cy="412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Depending on the group settings, task creation and editing may be limited to admins and some appointed users or available to all users within a group</a:t>
            </a:r>
            <a:endParaRPr/>
          </a:p>
          <a:p>
            <a:pPr indent="-342900" lvl="0" marL="457200" rtl="0" algn="l">
              <a:spcBef>
                <a:spcPts val="0"/>
              </a:spcBef>
              <a:spcAft>
                <a:spcPts val="0"/>
              </a:spcAft>
              <a:buSzPts val="1800"/>
              <a:buChar char="-"/>
            </a:pPr>
            <a:r>
              <a:rPr lang="en"/>
              <a:t>Tasks may be set to repeat periodically</a:t>
            </a:r>
            <a:endParaRPr/>
          </a:p>
          <a:p>
            <a:pPr indent="-342900" lvl="0" marL="457200" rtl="0" algn="l">
              <a:spcBef>
                <a:spcPts val="0"/>
              </a:spcBef>
              <a:spcAft>
                <a:spcPts val="0"/>
              </a:spcAft>
              <a:buSzPts val="1800"/>
              <a:buChar char="-"/>
            </a:pPr>
            <a:r>
              <a:rPr lang="en"/>
              <a:t>Tasks may be assigned to a user upon creation, automatically assigned to the user with the least recently complete tasks, or left unassigned</a:t>
            </a:r>
            <a:endParaRPr/>
          </a:p>
          <a:p>
            <a:pPr indent="-342900" lvl="0" marL="457200" rtl="0" algn="l">
              <a:spcBef>
                <a:spcPts val="0"/>
              </a:spcBef>
              <a:spcAft>
                <a:spcPts val="0"/>
              </a:spcAft>
              <a:buSzPts val="1800"/>
              <a:buChar char="-"/>
            </a:pPr>
            <a:r>
              <a:rPr lang="en"/>
              <a:t>Permitted users may notify fellow group members if...</a:t>
            </a:r>
            <a:endParaRPr/>
          </a:p>
          <a:p>
            <a:pPr indent="-317500" lvl="1" marL="914400" rtl="0" algn="l">
              <a:spcBef>
                <a:spcPts val="0"/>
              </a:spcBef>
              <a:spcAft>
                <a:spcPts val="0"/>
              </a:spcAft>
              <a:buSzPts val="1400"/>
              <a:buChar char="-"/>
            </a:pPr>
            <a:r>
              <a:rPr lang="en"/>
              <a:t>They cannot complete a task assigned to them</a:t>
            </a:r>
            <a:endParaRPr/>
          </a:p>
          <a:p>
            <a:pPr indent="-317500" lvl="1" marL="914400" rtl="0" algn="l">
              <a:spcBef>
                <a:spcPts val="0"/>
              </a:spcBef>
              <a:spcAft>
                <a:spcPts val="0"/>
              </a:spcAft>
              <a:buSzPts val="1400"/>
              <a:buChar char="-"/>
            </a:pPr>
            <a:r>
              <a:rPr lang="en"/>
              <a:t>A task has been incorrectly marked as complete</a:t>
            </a:r>
            <a:endParaRPr/>
          </a:p>
        </p:txBody>
      </p:sp>
      <p:pic>
        <p:nvPicPr>
          <p:cNvPr id="152" name="Google Shape;152;p25"/>
          <p:cNvPicPr preferRelativeResize="0"/>
          <p:nvPr/>
        </p:nvPicPr>
        <p:blipFill>
          <a:blip r:embed="rId3">
            <a:alphaModFix/>
          </a:blip>
          <a:stretch>
            <a:fillRect/>
          </a:stretch>
        </p:blipFill>
        <p:spPr>
          <a:xfrm>
            <a:off x="5998350" y="44613"/>
            <a:ext cx="2577850" cy="2279775"/>
          </a:xfrm>
          <a:prstGeom prst="rect">
            <a:avLst/>
          </a:prstGeom>
          <a:noFill/>
          <a:ln cap="flat" cmpd="sng" w="19050">
            <a:solidFill>
              <a:srgbClr val="000000"/>
            </a:solidFill>
            <a:prstDash val="solid"/>
            <a:round/>
            <a:headEnd len="sm" w="sm" type="none"/>
            <a:tailEnd len="sm" w="sm" type="none"/>
          </a:ln>
        </p:spPr>
      </p:pic>
      <p:pic>
        <p:nvPicPr>
          <p:cNvPr id="153" name="Google Shape;153;p25"/>
          <p:cNvPicPr preferRelativeResize="0"/>
          <p:nvPr/>
        </p:nvPicPr>
        <p:blipFill>
          <a:blip r:embed="rId4">
            <a:alphaModFix/>
          </a:blip>
          <a:stretch>
            <a:fillRect/>
          </a:stretch>
        </p:blipFill>
        <p:spPr>
          <a:xfrm>
            <a:off x="6113038" y="2365988"/>
            <a:ext cx="2348470" cy="27329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History and Feedback</a:t>
            </a:r>
            <a:endParaRPr/>
          </a:p>
        </p:txBody>
      </p:sp>
      <p:sp>
        <p:nvSpPr>
          <p:cNvPr id="159" name="Google Shape;159;p26"/>
          <p:cNvSpPr txBox="1"/>
          <p:nvPr>
            <p:ph idx="1" type="body"/>
          </p:nvPr>
        </p:nvSpPr>
        <p:spPr>
          <a:xfrm>
            <a:off x="257900" y="1117850"/>
            <a:ext cx="5247600" cy="332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Users may view a list of previously completed tasks	</a:t>
            </a:r>
            <a:endParaRPr/>
          </a:p>
          <a:p>
            <a:pPr indent="-317500" lvl="1" marL="914400" rtl="0" algn="l">
              <a:spcBef>
                <a:spcPts val="0"/>
              </a:spcBef>
              <a:spcAft>
                <a:spcPts val="0"/>
              </a:spcAft>
              <a:buSzPts val="1400"/>
              <a:buChar char="-"/>
            </a:pPr>
            <a:r>
              <a:rPr lang="en"/>
              <a:t>Task name and description </a:t>
            </a:r>
            <a:endParaRPr/>
          </a:p>
          <a:p>
            <a:pPr indent="-317500" lvl="1" marL="914400" rtl="0" algn="l">
              <a:spcBef>
                <a:spcPts val="0"/>
              </a:spcBef>
              <a:spcAft>
                <a:spcPts val="0"/>
              </a:spcAft>
              <a:buSzPts val="1400"/>
              <a:buChar char="-"/>
            </a:pPr>
            <a:r>
              <a:rPr lang="en"/>
              <a:t>Group member who completed it</a:t>
            </a:r>
            <a:endParaRPr/>
          </a:p>
          <a:p>
            <a:pPr indent="-317500" lvl="1" marL="914400" rtl="0" algn="l">
              <a:spcBef>
                <a:spcPts val="0"/>
              </a:spcBef>
              <a:spcAft>
                <a:spcPts val="0"/>
              </a:spcAft>
              <a:buSzPts val="1400"/>
              <a:buChar char="-"/>
            </a:pPr>
            <a:r>
              <a:rPr lang="en"/>
              <a:t>Time and date it was completed</a:t>
            </a:r>
            <a:endParaRPr/>
          </a:p>
          <a:p>
            <a:pPr indent="-342900" lvl="0" marL="457200" rtl="0" algn="l">
              <a:spcBef>
                <a:spcPts val="0"/>
              </a:spcBef>
              <a:spcAft>
                <a:spcPts val="0"/>
              </a:spcAft>
              <a:buSzPts val="1800"/>
              <a:buChar char="-"/>
            </a:pPr>
            <a:r>
              <a:rPr lang="en"/>
              <a:t>Users may provide feedback on completed tasks</a:t>
            </a:r>
            <a:endParaRPr/>
          </a:p>
          <a:p>
            <a:pPr indent="-317500" lvl="1" marL="914400" rtl="0" algn="l">
              <a:spcBef>
                <a:spcPts val="0"/>
              </a:spcBef>
              <a:spcAft>
                <a:spcPts val="0"/>
              </a:spcAft>
              <a:buSzPts val="1400"/>
              <a:buChar char="-"/>
            </a:pPr>
            <a:r>
              <a:rPr lang="en"/>
              <a:t>Rating out of 10</a:t>
            </a:r>
            <a:endParaRPr/>
          </a:p>
          <a:p>
            <a:pPr indent="-317500" lvl="1" marL="914400" rtl="0" algn="l">
              <a:spcBef>
                <a:spcPts val="0"/>
              </a:spcBef>
              <a:spcAft>
                <a:spcPts val="0"/>
              </a:spcAft>
              <a:buSzPts val="1400"/>
              <a:buChar char="-"/>
            </a:pPr>
            <a:r>
              <a:rPr lang="en"/>
              <a:t>Type a comment</a:t>
            </a:r>
            <a:endParaRPr/>
          </a:p>
          <a:p>
            <a:pPr indent="-317500" lvl="1" marL="914400" rtl="0" algn="l">
              <a:spcBef>
                <a:spcPts val="0"/>
              </a:spcBef>
              <a:spcAft>
                <a:spcPts val="0"/>
              </a:spcAft>
              <a:buSzPts val="1400"/>
              <a:buChar char="-"/>
            </a:pPr>
            <a:r>
              <a:rPr lang="en"/>
              <a:t>A few preset comments</a:t>
            </a:r>
            <a:endParaRPr/>
          </a:p>
          <a:p>
            <a:pPr indent="-342900" lvl="0" marL="457200" rtl="0" algn="l">
              <a:spcBef>
                <a:spcPts val="0"/>
              </a:spcBef>
              <a:spcAft>
                <a:spcPts val="0"/>
              </a:spcAft>
              <a:buSzPts val="1800"/>
              <a:buChar char="-"/>
            </a:pPr>
            <a:r>
              <a:rPr lang="en"/>
              <a:t>Depending on the settings and permissions set by group admins, feedback may be provided anonymously, and/	or disabled partially or entirely</a:t>
            </a:r>
            <a:endParaRPr/>
          </a:p>
          <a:p>
            <a:pPr indent="0" lvl="0" marL="457200" rtl="0" algn="l">
              <a:spcBef>
                <a:spcPts val="1600"/>
              </a:spcBef>
              <a:spcAft>
                <a:spcPts val="1600"/>
              </a:spcAft>
              <a:buNone/>
            </a:pPr>
            <a:r>
              <a:t/>
            </a:r>
            <a:endParaRPr/>
          </a:p>
        </p:txBody>
      </p:sp>
      <p:pic>
        <p:nvPicPr>
          <p:cNvPr id="160" name="Google Shape;160;p26"/>
          <p:cNvPicPr preferRelativeResize="0"/>
          <p:nvPr/>
        </p:nvPicPr>
        <p:blipFill rotWithShape="1">
          <a:blip r:embed="rId3">
            <a:alphaModFix/>
          </a:blip>
          <a:srcRect b="0" l="1530" r="-1529" t="0"/>
          <a:stretch/>
        </p:blipFill>
        <p:spPr>
          <a:xfrm>
            <a:off x="5690975" y="445025"/>
            <a:ext cx="3248025" cy="36957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a:t>
            </a:r>
            <a:endParaRPr/>
          </a:p>
        </p:txBody>
      </p:sp>
      <p:sp>
        <p:nvSpPr>
          <p:cNvPr id="166" name="Google Shape;166;p27"/>
          <p:cNvSpPr txBox="1"/>
          <p:nvPr>
            <p:ph idx="1" type="body"/>
          </p:nvPr>
        </p:nvSpPr>
        <p:spPr>
          <a:xfrm>
            <a:off x="311700" y="1152475"/>
            <a:ext cx="8520600" cy="2157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Untapped market for a user-centered shared tasklist service</a:t>
            </a:r>
            <a:endParaRPr/>
          </a:p>
          <a:p>
            <a:pPr indent="-342900" lvl="0" marL="457200" rtl="0" algn="l">
              <a:lnSpc>
                <a:spcPct val="150000"/>
              </a:lnSpc>
              <a:spcBef>
                <a:spcPts val="0"/>
              </a:spcBef>
              <a:spcAft>
                <a:spcPts val="0"/>
              </a:spcAft>
              <a:buSzPts val="1800"/>
              <a:buChar char="-"/>
            </a:pPr>
            <a:r>
              <a:rPr lang="en"/>
              <a:t>Many existing solutions are buy-to-use, while ours will be free with no restrictions for any user</a:t>
            </a:r>
            <a:endParaRPr/>
          </a:p>
          <a:p>
            <a:pPr indent="-342900" lvl="0" marL="457200" rtl="0" algn="l">
              <a:lnSpc>
                <a:spcPct val="150000"/>
              </a:lnSpc>
              <a:spcBef>
                <a:spcPts val="0"/>
              </a:spcBef>
              <a:spcAft>
                <a:spcPts val="0"/>
              </a:spcAft>
              <a:buSzPts val="1800"/>
              <a:buChar char="-"/>
            </a:pPr>
            <a:r>
              <a:rPr lang="en"/>
              <a:t>Customizable permissions for users (vs. having one administrator)</a:t>
            </a:r>
            <a:endParaRPr/>
          </a:p>
        </p:txBody>
      </p:sp>
      <p:pic>
        <p:nvPicPr>
          <p:cNvPr id="167" name="Google Shape;167;p27"/>
          <p:cNvPicPr preferRelativeResize="0"/>
          <p:nvPr/>
        </p:nvPicPr>
        <p:blipFill>
          <a:blip r:embed="rId4">
            <a:alphaModFix/>
          </a:blip>
          <a:stretch>
            <a:fillRect/>
          </a:stretch>
        </p:blipFill>
        <p:spPr>
          <a:xfrm>
            <a:off x="4915586" y="2849200"/>
            <a:ext cx="3275218" cy="2157600"/>
          </a:xfrm>
          <a:prstGeom prst="rect">
            <a:avLst/>
          </a:prstGeom>
          <a:noFill/>
          <a:ln cap="flat" cmpd="sng" w="19050">
            <a:solidFill>
              <a:srgbClr val="000000"/>
            </a:solidFill>
            <a:prstDash val="solid"/>
            <a:round/>
            <a:headEnd len="sm" w="sm" type="none"/>
            <a:tailEnd len="sm" w="sm" type="none"/>
          </a:ln>
        </p:spPr>
      </p:pic>
      <p:sp>
        <p:nvSpPr>
          <p:cNvPr id="168" name="Google Shape;168;p27"/>
          <p:cNvSpPr txBox="1"/>
          <p:nvPr/>
        </p:nvSpPr>
        <p:spPr>
          <a:xfrm>
            <a:off x="311700" y="2849200"/>
            <a:ext cx="4137300" cy="683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By providing a way for people to give feedback, we facilitate communication and appreciation between users</a:t>
            </a:r>
            <a:endParaRPr sz="1800">
              <a:solidFill>
                <a:schemeClr val="accent3"/>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Ethos</a:t>
            </a:r>
            <a:endParaRPr/>
          </a:p>
        </p:txBody>
      </p:sp>
      <p:sp>
        <p:nvSpPr>
          <p:cNvPr id="174" name="Google Shape;17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We believe many people will benefit from and want to use a service like ours</a:t>
            </a:r>
            <a:endParaRPr/>
          </a:p>
          <a:p>
            <a:pPr indent="-342900" lvl="0" marL="457200" rtl="0" algn="l">
              <a:lnSpc>
                <a:spcPct val="150000"/>
              </a:lnSpc>
              <a:spcBef>
                <a:spcPts val="0"/>
              </a:spcBef>
              <a:spcAft>
                <a:spcPts val="0"/>
              </a:spcAft>
              <a:buSzPts val="1800"/>
              <a:buChar char="●"/>
            </a:pPr>
            <a:r>
              <a:rPr lang="en"/>
              <a:t>The current economic and social landscape may further increase demand</a:t>
            </a:r>
            <a:endParaRPr/>
          </a:p>
          <a:p>
            <a:pPr indent="-342900" lvl="0" marL="457200" rtl="0" algn="l">
              <a:lnSpc>
                <a:spcPct val="150000"/>
              </a:lnSpc>
              <a:spcBef>
                <a:spcPts val="0"/>
              </a:spcBef>
              <a:spcAft>
                <a:spcPts val="0"/>
              </a:spcAft>
              <a:buSzPts val="1800"/>
              <a:buChar char="●"/>
            </a:pPr>
            <a:r>
              <a:rPr lang="en"/>
              <a:t>We plan to have a completed prototype ready by June 2021</a:t>
            </a:r>
            <a:endParaRPr/>
          </a:p>
          <a:p>
            <a:pPr indent="-342900" lvl="0" marL="457200" rtl="0" algn="l">
              <a:lnSpc>
                <a:spcPct val="150000"/>
              </a:lnSpc>
              <a:spcBef>
                <a:spcPts val="0"/>
              </a:spcBef>
              <a:spcAft>
                <a:spcPts val="0"/>
              </a:spcAft>
              <a:buSzPts val="1800"/>
              <a:buChar char="●"/>
            </a:pPr>
            <a:r>
              <a:rPr lang="en"/>
              <a:t>With an established user base, we may look into expanding on our features and rebranding into a general shared task management platform, suitable for students, businesses, or teams of any kind</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77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Post Implementation Review</a:t>
            </a:r>
            <a:endParaRPr/>
          </a:p>
          <a:p>
            <a:pPr indent="0" lvl="0" marL="0" rtl="0" algn="l">
              <a:spcBef>
                <a:spcPts val="0"/>
              </a:spcBef>
              <a:spcAft>
                <a:spcPts val="0"/>
              </a:spcAft>
              <a:buNone/>
            </a:pPr>
            <a:r>
              <a:t/>
            </a:r>
            <a:endParaRPr/>
          </a:p>
        </p:txBody>
      </p:sp>
      <p:sp>
        <p:nvSpPr>
          <p:cNvPr id="180" name="Google Shape;18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What we did right</a:t>
            </a:r>
            <a:endParaRPr sz="1700"/>
          </a:p>
          <a:p>
            <a:pPr indent="-336550" lvl="1" marL="914400" rtl="0" algn="l">
              <a:spcBef>
                <a:spcPts val="0"/>
              </a:spcBef>
              <a:spcAft>
                <a:spcPts val="0"/>
              </a:spcAft>
              <a:buSzPts val="1700"/>
              <a:buChar char="-"/>
            </a:pPr>
            <a:r>
              <a:rPr lang="en" sz="1700"/>
              <a:t>Submitted all deliverables on schedule</a:t>
            </a:r>
            <a:endParaRPr sz="1700"/>
          </a:p>
          <a:p>
            <a:pPr indent="-336550" lvl="1" marL="914400" rtl="0" algn="l">
              <a:spcBef>
                <a:spcPts val="0"/>
              </a:spcBef>
              <a:spcAft>
                <a:spcPts val="0"/>
              </a:spcAft>
              <a:buSzPts val="1700"/>
              <a:buChar char="-"/>
            </a:pPr>
            <a:r>
              <a:rPr lang="en" sz="1700"/>
              <a:t>All team members were equally involved throughout the process</a:t>
            </a:r>
            <a:endParaRPr sz="1700"/>
          </a:p>
          <a:p>
            <a:pPr indent="-336550" lvl="1" marL="914400" rtl="0" algn="l">
              <a:spcBef>
                <a:spcPts val="0"/>
              </a:spcBef>
              <a:spcAft>
                <a:spcPts val="0"/>
              </a:spcAft>
              <a:buSzPts val="1700"/>
              <a:buChar char="-"/>
            </a:pPr>
            <a:r>
              <a:rPr lang="en" sz="1700"/>
              <a:t>Closely followed to guidelines in creating documentation</a:t>
            </a:r>
            <a:br>
              <a:rPr lang="en" sz="1700"/>
            </a:br>
            <a:endParaRPr sz="1700"/>
          </a:p>
          <a:p>
            <a:pPr indent="-336550" lvl="0" marL="457200" rtl="0" algn="l">
              <a:spcBef>
                <a:spcPts val="0"/>
              </a:spcBef>
              <a:spcAft>
                <a:spcPts val="0"/>
              </a:spcAft>
              <a:buSzPts val="1700"/>
              <a:buChar char="-"/>
            </a:pPr>
            <a:r>
              <a:rPr lang="en" sz="1700"/>
              <a:t>What we did wrong</a:t>
            </a:r>
            <a:endParaRPr sz="1700"/>
          </a:p>
          <a:p>
            <a:pPr indent="-336550" lvl="1" marL="914400" rtl="0" algn="l">
              <a:spcBef>
                <a:spcPts val="0"/>
              </a:spcBef>
              <a:spcAft>
                <a:spcPts val="0"/>
              </a:spcAft>
              <a:buSzPts val="1700"/>
              <a:buChar char="-"/>
            </a:pPr>
            <a:r>
              <a:rPr lang="en" sz="1700"/>
              <a:t>Errors in documentation</a:t>
            </a:r>
            <a:endParaRPr sz="1700"/>
          </a:p>
          <a:p>
            <a:pPr indent="-336550" lvl="1" marL="914400" rtl="0" algn="l">
              <a:spcBef>
                <a:spcPts val="0"/>
              </a:spcBef>
              <a:spcAft>
                <a:spcPts val="0"/>
              </a:spcAft>
              <a:buSzPts val="1700"/>
              <a:buChar char="-"/>
            </a:pPr>
            <a:r>
              <a:rPr lang="en" sz="1700"/>
              <a:t>Completed most deliverables the day before the deadline, resulting in insufficient time to thoroughly review </a:t>
            </a:r>
            <a:endParaRPr sz="1700"/>
          </a:p>
          <a:p>
            <a:pPr indent="-336550" lvl="1" marL="914400" rtl="0" algn="l">
              <a:spcBef>
                <a:spcPts val="0"/>
              </a:spcBef>
              <a:spcAft>
                <a:spcPts val="0"/>
              </a:spcAft>
              <a:buSzPts val="1700"/>
              <a:buChar char="-"/>
            </a:pPr>
            <a:r>
              <a:rPr lang="en" sz="1700"/>
              <a:t>Overlooked some use cases when </a:t>
            </a:r>
            <a:r>
              <a:rPr lang="en" sz="1700"/>
              <a:t>creating </a:t>
            </a:r>
            <a:r>
              <a:rPr lang="en" sz="1700"/>
              <a:t>system models</a:t>
            </a:r>
            <a:endParaRPr sz="1700"/>
          </a:p>
          <a:p>
            <a:pPr indent="0" lvl="0" marL="914400" rtl="0" algn="l">
              <a:spcBef>
                <a:spcPts val="1600"/>
              </a:spcBef>
              <a:spcAft>
                <a:spcPts val="1600"/>
              </a:spcAft>
              <a:buNone/>
            </a:pPr>
            <a:r>
              <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Implementation Review</a:t>
            </a:r>
            <a:endParaRPr/>
          </a:p>
        </p:txBody>
      </p:sp>
      <p:sp>
        <p:nvSpPr>
          <p:cNvPr id="186" name="Google Shape;186;p30"/>
          <p:cNvSpPr txBox="1"/>
          <p:nvPr>
            <p:ph idx="1" type="body"/>
          </p:nvPr>
        </p:nvSpPr>
        <p:spPr>
          <a:xfrm>
            <a:off x="311700" y="1668975"/>
            <a:ext cx="8520600" cy="2232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What we would change</a:t>
            </a:r>
            <a:endParaRPr sz="2000"/>
          </a:p>
          <a:p>
            <a:pPr indent="-355600" lvl="1" marL="914400" rtl="0" algn="l">
              <a:spcBef>
                <a:spcPts val="0"/>
              </a:spcBef>
              <a:spcAft>
                <a:spcPts val="0"/>
              </a:spcAft>
              <a:buSzPts val="2000"/>
              <a:buChar char="-"/>
            </a:pPr>
            <a:r>
              <a:rPr lang="en" sz="2000"/>
              <a:t>Draft</a:t>
            </a:r>
            <a:r>
              <a:rPr lang="en" sz="2000"/>
              <a:t> a more complete concept of the product earlier in the process</a:t>
            </a:r>
            <a:endParaRPr sz="2000"/>
          </a:p>
          <a:p>
            <a:pPr indent="-355600" lvl="1" marL="914400" rtl="0" algn="l">
              <a:spcBef>
                <a:spcPts val="0"/>
              </a:spcBef>
              <a:spcAft>
                <a:spcPts val="0"/>
              </a:spcAft>
              <a:buSzPts val="2000"/>
              <a:buChar char="-"/>
            </a:pPr>
            <a:r>
              <a:rPr lang="en" sz="2000"/>
              <a:t>Complete documentation ahead of the deadline so we can review i</a:t>
            </a:r>
            <a:r>
              <a:rPr lang="en" sz="2000"/>
              <a:t>t more thoroughly</a:t>
            </a:r>
            <a:endParaRPr sz="2000"/>
          </a:p>
          <a:p>
            <a:pPr indent="-355600" lvl="1" marL="914400" rtl="0" algn="l">
              <a:spcBef>
                <a:spcPts val="0"/>
              </a:spcBef>
              <a:spcAft>
                <a:spcPts val="0"/>
              </a:spcAft>
              <a:buSzPts val="2000"/>
              <a:buChar char="-"/>
            </a:pPr>
            <a:r>
              <a:rPr lang="en" sz="2000"/>
              <a:t>Confer with potential users to satisfy user requirements better</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219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and Answers</a:t>
            </a:r>
            <a:endParaRPr/>
          </a:p>
        </p:txBody>
      </p:sp>
      <p:sp>
        <p:nvSpPr>
          <p:cNvPr id="192" name="Google Shape;192;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6" name="Google Shape;66;p14"/>
          <p:cNvSpPr txBox="1"/>
          <p:nvPr>
            <p:ph idx="1" type="body"/>
          </p:nvPr>
        </p:nvSpPr>
        <p:spPr>
          <a:xfrm>
            <a:off x="399975" y="117652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Choresence is a web application for people who live with roommates, dormmates, or family members </a:t>
            </a:r>
            <a:endParaRPr/>
          </a:p>
          <a:p>
            <a:pPr indent="-342900" lvl="0" marL="457200" rtl="0" algn="l">
              <a:lnSpc>
                <a:spcPct val="150000"/>
              </a:lnSpc>
              <a:spcBef>
                <a:spcPts val="0"/>
              </a:spcBef>
              <a:spcAft>
                <a:spcPts val="0"/>
              </a:spcAft>
              <a:buSzPts val="1800"/>
              <a:buChar char="-"/>
            </a:pPr>
            <a:r>
              <a:rPr lang="en"/>
              <a:t>S</a:t>
            </a:r>
            <a:r>
              <a:rPr lang="en"/>
              <a:t>treamline the process of assigning and managing chores and tasks for roommates and household members</a:t>
            </a:r>
            <a:endParaRPr/>
          </a:p>
          <a:p>
            <a:pPr indent="-342900" lvl="0" marL="457200" rtl="0" algn="l">
              <a:lnSpc>
                <a:spcPct val="150000"/>
              </a:lnSpc>
              <a:spcBef>
                <a:spcPts val="0"/>
              </a:spcBef>
              <a:spcAft>
                <a:spcPts val="0"/>
              </a:spcAft>
              <a:buSzPts val="1800"/>
              <a:buChar char="-"/>
            </a:pPr>
            <a:r>
              <a:rPr lang="en"/>
              <a:t>Create and manage groups</a:t>
            </a:r>
            <a:endParaRPr/>
          </a:p>
          <a:p>
            <a:pPr indent="-342900" lvl="0" marL="457200" rtl="0" algn="l">
              <a:lnSpc>
                <a:spcPct val="150000"/>
              </a:lnSpc>
              <a:spcBef>
                <a:spcPts val="0"/>
              </a:spcBef>
              <a:spcAft>
                <a:spcPts val="0"/>
              </a:spcAft>
              <a:buSzPts val="1800"/>
              <a:buChar char="-"/>
            </a:pPr>
            <a:r>
              <a:rPr lang="en"/>
              <a:t>Create, assign, or share tasks within groups</a:t>
            </a:r>
            <a:endParaRPr/>
          </a:p>
          <a:p>
            <a:pPr indent="-342900" lvl="0" marL="457200" rtl="0" algn="l">
              <a:lnSpc>
                <a:spcPct val="150000"/>
              </a:lnSpc>
              <a:spcBef>
                <a:spcPts val="0"/>
              </a:spcBef>
              <a:spcAft>
                <a:spcPts val="0"/>
              </a:spcAft>
              <a:buSzPts val="1800"/>
              <a:buChar char="-"/>
            </a:pPr>
            <a:r>
              <a:rPr lang="en"/>
              <a:t>Provide feedback on the tasks completed by fellow group members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204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Status Quo</a:t>
            </a:r>
            <a:endParaRPr/>
          </a:p>
        </p:txBody>
      </p:sp>
      <p:sp>
        <p:nvSpPr>
          <p:cNvPr id="72" name="Google Shape;72;p15"/>
          <p:cNvSpPr txBox="1"/>
          <p:nvPr>
            <p:ph idx="1" type="body"/>
          </p:nvPr>
        </p:nvSpPr>
        <p:spPr>
          <a:xfrm>
            <a:off x="0" y="953175"/>
            <a:ext cx="51993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Many people live with roommates or family members</a:t>
            </a:r>
            <a:endParaRPr/>
          </a:p>
          <a:p>
            <a:pPr indent="-342900" lvl="0" marL="457200" rtl="0" algn="l">
              <a:lnSpc>
                <a:spcPct val="150000"/>
              </a:lnSpc>
              <a:spcBef>
                <a:spcPts val="0"/>
              </a:spcBef>
              <a:spcAft>
                <a:spcPts val="0"/>
              </a:spcAft>
              <a:buSzPts val="1800"/>
              <a:buChar char="-"/>
            </a:pPr>
            <a:r>
              <a:rPr lang="en"/>
              <a:t>Not uncommon for people living under the same roof to forget their responsibilities or neglect them</a:t>
            </a:r>
            <a:endParaRPr sz="1800"/>
          </a:p>
        </p:txBody>
      </p:sp>
      <p:pic>
        <p:nvPicPr>
          <p:cNvPr id="73" name="Google Shape;73;p15"/>
          <p:cNvPicPr preferRelativeResize="0"/>
          <p:nvPr/>
        </p:nvPicPr>
        <p:blipFill>
          <a:blip r:embed="rId4">
            <a:alphaModFix/>
          </a:blip>
          <a:stretch>
            <a:fillRect/>
          </a:stretch>
        </p:blipFill>
        <p:spPr>
          <a:xfrm>
            <a:off x="4930450" y="191700"/>
            <a:ext cx="4073650" cy="2730550"/>
          </a:xfrm>
          <a:prstGeom prst="rect">
            <a:avLst/>
          </a:prstGeom>
          <a:noFill/>
          <a:ln cap="flat" cmpd="sng" w="28575">
            <a:solidFill>
              <a:srgbClr val="000000"/>
            </a:solidFill>
            <a:prstDash val="solid"/>
            <a:round/>
            <a:headEnd len="sm" w="sm" type="none"/>
            <a:tailEnd len="sm" w="sm" type="none"/>
          </a:ln>
        </p:spPr>
      </p:pic>
      <p:sp>
        <p:nvSpPr>
          <p:cNvPr id="74" name="Google Shape;74;p15"/>
          <p:cNvSpPr txBox="1"/>
          <p:nvPr/>
        </p:nvSpPr>
        <p:spPr>
          <a:xfrm>
            <a:off x="0" y="3008625"/>
            <a:ext cx="8468400" cy="2001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Existing chore management applications offer little more than shared checklists</a:t>
            </a:r>
            <a:endParaRPr sz="1800">
              <a:solidFill>
                <a:schemeClr val="accent3"/>
              </a:solidFill>
              <a:latin typeface="Average"/>
              <a:ea typeface="Average"/>
              <a:cs typeface="Average"/>
              <a:sym typeface="Average"/>
            </a:endParaRPr>
          </a:p>
          <a:p>
            <a:pPr indent="-342900" lvl="0" marL="457200" rtl="0" algn="l">
              <a:lnSpc>
                <a:spcPct val="150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Some of these services are pay-to-use and offer value outside of chore management</a:t>
            </a:r>
            <a:endParaRPr sz="1800">
              <a:solidFill>
                <a:schemeClr val="accent3"/>
              </a:solidFill>
              <a:latin typeface="Average"/>
              <a:ea typeface="Average"/>
              <a:cs typeface="Average"/>
              <a:sym typeface="Average"/>
            </a:endParaRPr>
          </a:p>
          <a:p>
            <a:pPr indent="-342900" lvl="1" marL="914400" rtl="0" algn="l">
              <a:lnSpc>
                <a:spcPct val="150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In turn, their design is not focused on task-sharing and user-group management</a:t>
            </a:r>
            <a:endParaRPr sz="1800">
              <a:solidFill>
                <a:schemeClr val="accent3"/>
              </a:solidFill>
              <a:latin typeface="Average"/>
              <a:ea typeface="Average"/>
              <a:cs typeface="Average"/>
              <a:sym typeface="Average"/>
            </a:endParaRPr>
          </a:p>
          <a:p>
            <a:pPr indent="0" lvl="0" marL="0" rtl="0" algn="l">
              <a:spcBef>
                <a:spcPts val="1600"/>
              </a:spcBef>
              <a:spcAft>
                <a:spcPts val="0"/>
              </a:spcAft>
              <a:buNone/>
            </a:pPr>
            <a:r>
              <a:t/>
            </a:r>
            <a:endParaRPr>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a:t>
            </a:r>
            <a:endParaRPr/>
          </a:p>
        </p:txBody>
      </p:sp>
      <p:sp>
        <p:nvSpPr>
          <p:cNvPr id="80" name="Google Shape;80;p16"/>
          <p:cNvSpPr txBox="1"/>
          <p:nvPr>
            <p:ph idx="1" type="body"/>
          </p:nvPr>
        </p:nvSpPr>
        <p:spPr>
          <a:xfrm>
            <a:off x="311700" y="1152475"/>
            <a:ext cx="4640400" cy="38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environment of little communication</a:t>
            </a:r>
            <a:endParaRPr/>
          </a:p>
          <a:p>
            <a:pPr indent="0" lvl="0" marL="0" rtl="0" algn="l">
              <a:spcBef>
                <a:spcPts val="1600"/>
              </a:spcBef>
              <a:spcAft>
                <a:spcPts val="0"/>
              </a:spcAft>
              <a:buNone/>
            </a:pPr>
            <a:r>
              <a:rPr lang="en"/>
              <a:t>-Lack of coordination with tasks</a:t>
            </a:r>
            <a:endParaRPr/>
          </a:p>
          <a:p>
            <a:pPr indent="0" lvl="0" marL="0" rtl="0" algn="l">
              <a:spcBef>
                <a:spcPts val="1600"/>
              </a:spcBef>
              <a:spcAft>
                <a:spcPts val="0"/>
              </a:spcAft>
              <a:buNone/>
            </a:pPr>
            <a:r>
              <a:rPr lang="en"/>
              <a:t>-Conflict between housemates</a:t>
            </a:r>
            <a:endParaRPr/>
          </a:p>
          <a:p>
            <a:pPr indent="0" lvl="0" marL="0" rtl="0" algn="l">
              <a:spcBef>
                <a:spcPts val="1600"/>
              </a:spcBef>
              <a:spcAft>
                <a:spcPts val="0"/>
              </a:spcAft>
              <a:buNone/>
            </a:pPr>
            <a:r>
              <a:rPr lang="en"/>
              <a:t>-Certain housemates ending up doing most of the work</a:t>
            </a:r>
            <a:endParaRPr/>
          </a:p>
          <a:p>
            <a:pPr indent="0" lvl="0" marL="0" rtl="0" algn="l">
              <a:spcBef>
                <a:spcPts val="1600"/>
              </a:spcBef>
              <a:spcAft>
                <a:spcPts val="0"/>
              </a:spcAft>
              <a:buNone/>
            </a:pPr>
            <a:r>
              <a:rPr lang="en"/>
              <a:t>-Chores/tasks not being completed on time or at all</a:t>
            </a:r>
            <a:endParaRPr/>
          </a:p>
          <a:p>
            <a:pPr indent="0" lvl="0" marL="0" rtl="0" algn="l">
              <a:spcBef>
                <a:spcPts val="1600"/>
              </a:spcBef>
              <a:spcAft>
                <a:spcPts val="1600"/>
              </a:spcAft>
              <a:buNone/>
            </a:pPr>
            <a:r>
              <a:rPr lang="en"/>
              <a:t>-Overall poorer living experience</a:t>
            </a:r>
            <a:endParaRPr/>
          </a:p>
        </p:txBody>
      </p:sp>
      <p:pic>
        <p:nvPicPr>
          <p:cNvPr id="81" name="Google Shape;81;p16"/>
          <p:cNvPicPr preferRelativeResize="0"/>
          <p:nvPr/>
        </p:nvPicPr>
        <p:blipFill>
          <a:blip r:embed="rId4">
            <a:alphaModFix/>
          </a:blip>
          <a:stretch>
            <a:fillRect/>
          </a:stretch>
        </p:blipFill>
        <p:spPr>
          <a:xfrm>
            <a:off x="5454825" y="59675"/>
            <a:ext cx="3177600" cy="2116300"/>
          </a:xfrm>
          <a:prstGeom prst="rect">
            <a:avLst/>
          </a:prstGeom>
          <a:noFill/>
          <a:ln cap="flat" cmpd="sng" w="19050">
            <a:solidFill>
              <a:srgbClr val="000000"/>
            </a:solidFill>
            <a:prstDash val="solid"/>
            <a:round/>
            <a:headEnd len="sm" w="sm" type="none"/>
            <a:tailEnd len="sm" w="sm" type="none"/>
          </a:ln>
        </p:spPr>
      </p:pic>
      <p:pic>
        <p:nvPicPr>
          <p:cNvPr id="82" name="Google Shape;82;p16"/>
          <p:cNvPicPr preferRelativeResize="0"/>
          <p:nvPr/>
        </p:nvPicPr>
        <p:blipFill>
          <a:blip r:embed="rId5">
            <a:alphaModFix/>
          </a:blip>
          <a:stretch>
            <a:fillRect/>
          </a:stretch>
        </p:blipFill>
        <p:spPr>
          <a:xfrm>
            <a:off x="5454825" y="2704126"/>
            <a:ext cx="3177601" cy="2385574"/>
          </a:xfrm>
          <a:prstGeom prst="rect">
            <a:avLst/>
          </a:prstGeom>
          <a:noFill/>
          <a:ln cap="flat" cmpd="sng" w="19050">
            <a:solidFill>
              <a:srgbClr val="000000"/>
            </a:solidFill>
            <a:prstDash val="solid"/>
            <a:round/>
            <a:headEnd len="sm" w="sm" type="none"/>
            <a:tailEnd len="sm" w="sm" type="none"/>
          </a:ln>
        </p:spPr>
      </p:pic>
      <p:cxnSp>
        <p:nvCxnSpPr>
          <p:cNvPr id="83" name="Google Shape;83;p16"/>
          <p:cNvCxnSpPr>
            <a:stCxn id="81" idx="2"/>
            <a:endCxn id="82" idx="0"/>
          </p:cNvCxnSpPr>
          <p:nvPr/>
        </p:nvCxnSpPr>
        <p:spPr>
          <a:xfrm>
            <a:off x="7043625" y="2175975"/>
            <a:ext cx="0" cy="528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259125" y="362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a:t>
            </a:r>
            <a:endParaRPr/>
          </a:p>
        </p:txBody>
      </p:sp>
      <p:sp>
        <p:nvSpPr>
          <p:cNvPr id="89" name="Google Shape;89;p17"/>
          <p:cNvSpPr txBox="1"/>
          <p:nvPr>
            <p:ph idx="1" type="body"/>
          </p:nvPr>
        </p:nvSpPr>
        <p:spPr>
          <a:xfrm>
            <a:off x="107250" y="1011625"/>
            <a:ext cx="50385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Confrontation is awkward and undesirable, especially between new roommates</a:t>
            </a:r>
            <a:endParaRPr/>
          </a:p>
          <a:p>
            <a:pPr indent="-342900" lvl="0" marL="457200" rtl="0" algn="l">
              <a:lnSpc>
                <a:spcPct val="150000"/>
              </a:lnSpc>
              <a:spcBef>
                <a:spcPts val="0"/>
              </a:spcBef>
              <a:spcAft>
                <a:spcPts val="0"/>
              </a:spcAft>
              <a:buSzPts val="1800"/>
              <a:buChar char="-"/>
            </a:pPr>
            <a:r>
              <a:rPr lang="en"/>
              <a:t>Close friends and family are easy to talk to, but it is even easier to waive responsibility when living with them</a:t>
            </a:r>
            <a:endParaRPr/>
          </a:p>
          <a:p>
            <a:pPr indent="-342900" lvl="0" marL="457200" rtl="0" algn="l">
              <a:lnSpc>
                <a:spcPct val="150000"/>
              </a:lnSpc>
              <a:spcBef>
                <a:spcPts val="0"/>
              </a:spcBef>
              <a:spcAft>
                <a:spcPts val="0"/>
              </a:spcAft>
              <a:buSzPts val="1800"/>
              <a:buChar char="-"/>
            </a:pPr>
            <a:r>
              <a:rPr lang="en"/>
              <a:t>In some cases, people would rather complain about it elsewhere than confront their housemates</a:t>
            </a:r>
            <a:endParaRPr/>
          </a:p>
          <a:p>
            <a:pPr indent="-342900" lvl="0" marL="457200" rtl="0" algn="l">
              <a:lnSpc>
                <a:spcPct val="150000"/>
              </a:lnSpc>
              <a:spcBef>
                <a:spcPts val="0"/>
              </a:spcBef>
              <a:spcAft>
                <a:spcPts val="0"/>
              </a:spcAft>
              <a:buSzPts val="1800"/>
              <a:buChar char="-"/>
            </a:pPr>
            <a:r>
              <a:rPr lang="en"/>
              <a:t>Some housemates ending up doing most of the work</a:t>
            </a:r>
            <a:endParaRPr/>
          </a:p>
          <a:p>
            <a:pPr indent="-342900" lvl="0" marL="457200" rtl="0" algn="l">
              <a:lnSpc>
                <a:spcPct val="150000"/>
              </a:lnSpc>
              <a:spcBef>
                <a:spcPts val="0"/>
              </a:spcBef>
              <a:spcAft>
                <a:spcPts val="0"/>
              </a:spcAft>
              <a:buSzPts val="1800"/>
              <a:buChar char="-"/>
            </a:pPr>
            <a:r>
              <a:t/>
            </a:r>
            <a:endParaRPr/>
          </a:p>
          <a:p>
            <a:pPr indent="0" lvl="0" marL="0" rtl="0" algn="l">
              <a:lnSpc>
                <a:spcPct val="150000"/>
              </a:lnSpc>
              <a:spcBef>
                <a:spcPts val="1600"/>
              </a:spcBef>
              <a:spcAft>
                <a:spcPts val="1600"/>
              </a:spcAft>
              <a:buNone/>
            </a:pPr>
            <a:r>
              <a:t/>
            </a:r>
            <a:endParaRPr/>
          </a:p>
        </p:txBody>
      </p:sp>
      <p:pic>
        <p:nvPicPr>
          <p:cNvPr id="90" name="Google Shape;90;p17"/>
          <p:cNvPicPr preferRelativeResize="0"/>
          <p:nvPr/>
        </p:nvPicPr>
        <p:blipFill rotWithShape="1">
          <a:blip r:embed="rId4">
            <a:alphaModFix/>
          </a:blip>
          <a:srcRect b="8458" l="0" r="0" t="0"/>
          <a:stretch/>
        </p:blipFill>
        <p:spPr>
          <a:xfrm>
            <a:off x="5234375" y="1471300"/>
            <a:ext cx="3545350" cy="264945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According to a survey by TaskRabbit, 78% of people “have had a fight over household chores in general”</a:t>
            </a:r>
            <a:endParaRPr/>
          </a:p>
          <a:p>
            <a:pPr indent="-317500" lvl="1" marL="914400" rtl="0" algn="l">
              <a:spcBef>
                <a:spcPts val="0"/>
              </a:spcBef>
              <a:spcAft>
                <a:spcPts val="0"/>
              </a:spcAft>
              <a:buSzPts val="1400"/>
              <a:buChar char="-"/>
            </a:pPr>
            <a:r>
              <a:rPr lang="en"/>
              <a:t>Common fights: decluttering (41%), clearing the shower drain (30%), folding laundry (23%)</a:t>
            </a:r>
            <a:endParaRPr/>
          </a:p>
          <a:p>
            <a:pPr indent="-342900" lvl="0" marL="457200" rtl="0" algn="l">
              <a:spcBef>
                <a:spcPts val="0"/>
              </a:spcBef>
              <a:spcAft>
                <a:spcPts val="0"/>
              </a:spcAft>
              <a:buSzPts val="1800"/>
              <a:buChar char="-"/>
            </a:pPr>
            <a:r>
              <a:rPr lang="en"/>
              <a:t>There is a general increase in people living with roommates</a:t>
            </a:r>
            <a:endParaRPr/>
          </a:p>
          <a:p>
            <a:pPr indent="-317500" lvl="1" marL="914400" rtl="0" algn="l">
              <a:spcBef>
                <a:spcPts val="0"/>
              </a:spcBef>
              <a:spcAft>
                <a:spcPts val="0"/>
              </a:spcAft>
              <a:buSzPts val="1400"/>
              <a:buChar char="-"/>
            </a:pPr>
            <a:r>
              <a:rPr lang="en"/>
              <a:t>32% of American adults lived in a shared household in 2015 (vs. 29% in 1995)</a:t>
            </a:r>
            <a:endParaRPr/>
          </a:p>
          <a:p>
            <a:pPr indent="-317500" lvl="1" marL="914400" rtl="0" algn="l">
              <a:spcBef>
                <a:spcPts val="0"/>
              </a:spcBef>
              <a:spcAft>
                <a:spcPts val="0"/>
              </a:spcAft>
              <a:buSzPts val="1400"/>
              <a:buChar char="-"/>
            </a:pPr>
            <a:r>
              <a:rPr lang="en"/>
              <a:t>More common in urban areas; almost ½ of LA adults live in doubled-up households</a:t>
            </a:r>
            <a:endParaRPr/>
          </a:p>
          <a:p>
            <a:pPr indent="-317500" lvl="1" marL="914400" rtl="0" algn="l">
              <a:spcBef>
                <a:spcPts val="0"/>
              </a:spcBef>
              <a:spcAft>
                <a:spcPts val="0"/>
              </a:spcAft>
              <a:buSzPts val="1400"/>
              <a:buChar char="-"/>
            </a:pPr>
            <a:r>
              <a:rPr lang="en"/>
              <a:t>Result of delayed marriage rates, student debt, and housing inflation</a:t>
            </a:r>
            <a:endParaRPr/>
          </a:p>
          <a:p>
            <a:pPr indent="-317500" lvl="1" marL="914400" rtl="0" algn="l">
              <a:spcBef>
                <a:spcPts val="0"/>
              </a:spcBef>
              <a:spcAft>
                <a:spcPts val="0"/>
              </a:spcAft>
              <a:buSzPts val="1400"/>
              <a:buChar char="-"/>
            </a:pPr>
            <a:r>
              <a:rPr lang="en"/>
              <a:t>May have been perpetuated by the 2008 recession</a:t>
            </a:r>
            <a:endParaRPr/>
          </a:p>
          <a:p>
            <a:pPr indent="-342900" lvl="0" marL="457200" rtl="0" algn="l">
              <a:spcBef>
                <a:spcPts val="0"/>
              </a:spcBef>
              <a:spcAft>
                <a:spcPts val="0"/>
              </a:spcAft>
              <a:buSzPts val="1800"/>
              <a:buChar char="-"/>
            </a:pPr>
            <a:r>
              <a:rPr lang="en"/>
              <a:t>Research on social dynamics in non-romantic cohabitation reveals that motivations behind roommate behavior often don’t align with how they’re perceived, due to differing perspectives</a:t>
            </a:r>
            <a:endParaRPr/>
          </a:p>
        </p:txBody>
      </p:sp>
      <p:sp>
        <p:nvSpPr>
          <p:cNvPr id="97" name="Google Shape;97;p18"/>
          <p:cNvSpPr txBox="1"/>
          <p:nvPr/>
        </p:nvSpPr>
        <p:spPr>
          <a:xfrm>
            <a:off x="311700" y="4568875"/>
            <a:ext cx="5855100" cy="46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u="sng">
                <a:solidFill>
                  <a:schemeClr val="hlink"/>
                </a:solidFill>
                <a:latin typeface="Average"/>
                <a:ea typeface="Average"/>
                <a:cs typeface="Average"/>
                <a:sym typeface="Average"/>
                <a:hlinkClick r:id="rId4"/>
              </a:rPr>
              <a:t>https://www.realsimple.com/home-organizing/cleaning/chores-arguments-taskrabbit</a:t>
            </a:r>
            <a:r>
              <a:rPr lang="en" sz="800">
                <a:solidFill>
                  <a:schemeClr val="accent3"/>
                </a:solidFill>
                <a:latin typeface="Average"/>
                <a:ea typeface="Average"/>
                <a:cs typeface="Average"/>
                <a:sym typeface="Average"/>
              </a:rPr>
              <a:t> </a:t>
            </a:r>
            <a:endParaRPr sz="800">
              <a:solidFill>
                <a:schemeClr val="accent3"/>
              </a:solidFill>
              <a:latin typeface="Average"/>
              <a:ea typeface="Average"/>
              <a:cs typeface="Average"/>
              <a:sym typeface="Average"/>
            </a:endParaRPr>
          </a:p>
          <a:p>
            <a:pPr indent="0" lvl="0" marL="0" rtl="0" algn="l">
              <a:lnSpc>
                <a:spcPct val="100000"/>
              </a:lnSpc>
              <a:spcBef>
                <a:spcPts val="0"/>
              </a:spcBef>
              <a:spcAft>
                <a:spcPts val="0"/>
              </a:spcAft>
              <a:buNone/>
            </a:pPr>
            <a:r>
              <a:rPr lang="en" sz="800" u="sng">
                <a:solidFill>
                  <a:schemeClr val="hlink"/>
                </a:solidFill>
                <a:latin typeface="Average"/>
                <a:ea typeface="Average"/>
                <a:cs typeface="Average"/>
                <a:sym typeface="Average"/>
                <a:hlinkClick r:id="rId5"/>
              </a:rPr>
              <a:t>https://www.theatlantic.com/family/archive/2018/08/the-strange-unique-intimacy-of-the-roommate-relationship/567296/</a:t>
            </a:r>
            <a:r>
              <a:rPr lang="en" sz="800">
                <a:solidFill>
                  <a:schemeClr val="accent3"/>
                </a:solidFill>
                <a:latin typeface="Average"/>
                <a:ea typeface="Average"/>
                <a:cs typeface="Average"/>
                <a:sym typeface="Average"/>
              </a:rPr>
              <a:t> </a:t>
            </a:r>
            <a:endParaRPr sz="800">
              <a:solidFill>
                <a:schemeClr val="accent3"/>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03" name="Google Shape;103;p19"/>
          <p:cNvSpPr txBox="1"/>
          <p:nvPr>
            <p:ph idx="1" type="body"/>
          </p:nvPr>
        </p:nvSpPr>
        <p:spPr>
          <a:xfrm>
            <a:off x="182575" y="1017725"/>
            <a:ext cx="56409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-With the number of people sharing living spaces on the rise, there is a growing need for a possible solution</a:t>
            </a:r>
            <a:endParaRPr/>
          </a:p>
          <a:p>
            <a:pPr indent="0" lvl="0" marL="0" rtl="0" algn="l">
              <a:lnSpc>
                <a:spcPct val="150000"/>
              </a:lnSpc>
              <a:spcBef>
                <a:spcPts val="1600"/>
              </a:spcBef>
              <a:spcAft>
                <a:spcPts val="0"/>
              </a:spcAft>
              <a:buNone/>
            </a:pPr>
            <a:r>
              <a:rPr lang="en"/>
              <a:t>-Factors that led to an increase in the past, like the 2008 recession, may be in play again</a:t>
            </a:r>
            <a:endParaRPr/>
          </a:p>
          <a:p>
            <a:pPr indent="0" lvl="0" marL="0" rtl="0" algn="l">
              <a:lnSpc>
                <a:spcPct val="150000"/>
              </a:lnSpc>
              <a:spcBef>
                <a:spcPts val="1600"/>
              </a:spcBef>
              <a:spcAft>
                <a:spcPts val="0"/>
              </a:spcAft>
              <a:buNone/>
            </a:pPr>
            <a:r>
              <a:rPr lang="en"/>
              <a:t>-</a:t>
            </a:r>
            <a:r>
              <a:rPr lang="en"/>
              <a:t>With more people living together, the amount of potential conflicts rises.</a:t>
            </a:r>
            <a:endParaRPr/>
          </a:p>
          <a:p>
            <a:pPr indent="0" lvl="0" marL="0" rtl="0" algn="l">
              <a:lnSpc>
                <a:spcPct val="150000"/>
              </a:lnSpc>
              <a:spcBef>
                <a:spcPts val="1600"/>
              </a:spcBef>
              <a:spcAft>
                <a:spcPts val="1600"/>
              </a:spcAft>
              <a:buNone/>
            </a:pPr>
            <a:r>
              <a:rPr lang="en"/>
              <a:t>-Many would benefit from reducing or preventing conflict between roommates</a:t>
            </a:r>
            <a:endParaRPr/>
          </a:p>
        </p:txBody>
      </p:sp>
      <p:sp>
        <p:nvSpPr>
          <p:cNvPr id="104" name="Google Shape;104;p19"/>
          <p:cNvSpPr txBox="1"/>
          <p:nvPr/>
        </p:nvSpPr>
        <p:spPr>
          <a:xfrm>
            <a:off x="6303450" y="1267075"/>
            <a:ext cx="2033700" cy="634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FFFF"/>
                </a:solidFill>
                <a:latin typeface="Average"/>
                <a:ea typeface="Average"/>
                <a:cs typeface="Average"/>
                <a:sym typeface="Average"/>
              </a:rPr>
              <a:t>Less Conflict</a:t>
            </a:r>
            <a:endParaRPr sz="2600">
              <a:solidFill>
                <a:srgbClr val="FFFFFF"/>
              </a:solidFill>
              <a:latin typeface="Average"/>
              <a:ea typeface="Average"/>
              <a:cs typeface="Average"/>
              <a:sym typeface="Average"/>
            </a:endParaRPr>
          </a:p>
        </p:txBody>
      </p:sp>
      <p:sp>
        <p:nvSpPr>
          <p:cNvPr id="105" name="Google Shape;105;p19"/>
          <p:cNvSpPr txBox="1"/>
          <p:nvPr/>
        </p:nvSpPr>
        <p:spPr>
          <a:xfrm>
            <a:off x="5932200" y="2408525"/>
            <a:ext cx="2776200" cy="634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FFFF"/>
                </a:solidFill>
                <a:latin typeface="Average"/>
                <a:ea typeface="Average"/>
                <a:cs typeface="Average"/>
                <a:sym typeface="Average"/>
              </a:rPr>
              <a:t>More Work Done</a:t>
            </a:r>
            <a:endParaRPr sz="2600">
              <a:solidFill>
                <a:srgbClr val="FFFFFF"/>
              </a:solidFill>
              <a:latin typeface="Average"/>
              <a:ea typeface="Average"/>
              <a:cs typeface="Average"/>
              <a:sym typeface="Average"/>
            </a:endParaRPr>
          </a:p>
        </p:txBody>
      </p:sp>
      <p:sp>
        <p:nvSpPr>
          <p:cNvPr id="106" name="Google Shape;106;p19"/>
          <p:cNvSpPr txBox="1"/>
          <p:nvPr/>
        </p:nvSpPr>
        <p:spPr>
          <a:xfrm>
            <a:off x="5428100" y="3549975"/>
            <a:ext cx="3651600" cy="634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FFFF"/>
                </a:solidFill>
                <a:latin typeface="Average"/>
                <a:ea typeface="Average"/>
                <a:cs typeface="Average"/>
                <a:sym typeface="Average"/>
              </a:rPr>
              <a:t>Better Living Conditions</a:t>
            </a:r>
            <a:endParaRPr sz="2600">
              <a:solidFill>
                <a:srgbClr val="FFFFFF"/>
              </a:solidFill>
              <a:latin typeface="Average"/>
              <a:ea typeface="Average"/>
              <a:cs typeface="Average"/>
              <a:sym typeface="Average"/>
            </a:endParaRPr>
          </a:p>
        </p:txBody>
      </p:sp>
      <p:cxnSp>
        <p:nvCxnSpPr>
          <p:cNvPr id="107" name="Google Shape;107;p19"/>
          <p:cNvCxnSpPr>
            <a:stCxn id="104" idx="2"/>
            <a:endCxn id="105" idx="0"/>
          </p:cNvCxnSpPr>
          <p:nvPr/>
        </p:nvCxnSpPr>
        <p:spPr>
          <a:xfrm>
            <a:off x="7320300" y="1901875"/>
            <a:ext cx="0" cy="50670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19"/>
          <p:cNvCxnSpPr/>
          <p:nvPr/>
        </p:nvCxnSpPr>
        <p:spPr>
          <a:xfrm>
            <a:off x="7313375" y="3051025"/>
            <a:ext cx="7500" cy="49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14" name="Google Shape;114;p20"/>
          <p:cNvSpPr txBox="1"/>
          <p:nvPr>
            <p:ph idx="1" type="body"/>
          </p:nvPr>
        </p:nvSpPr>
        <p:spPr>
          <a:xfrm>
            <a:off x="311700" y="923875"/>
            <a:ext cx="55011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No exact solution focused on solving these issues</a:t>
            </a:r>
            <a:endParaRPr/>
          </a:p>
          <a:p>
            <a:pPr indent="-342900" lvl="0" marL="457200" rtl="0" algn="l">
              <a:lnSpc>
                <a:spcPct val="150000"/>
              </a:lnSpc>
              <a:spcBef>
                <a:spcPts val="0"/>
              </a:spcBef>
              <a:spcAft>
                <a:spcPts val="0"/>
              </a:spcAft>
              <a:buSzPts val="1800"/>
              <a:buChar char="-"/>
            </a:pPr>
            <a:r>
              <a:rPr lang="en"/>
              <a:t>Existing housekeeping apps are less encompassing, often made for and marketed towards parents with children</a:t>
            </a:r>
            <a:endParaRPr/>
          </a:p>
          <a:p>
            <a:pPr indent="-342900" lvl="0" marL="457200" rtl="0" algn="l">
              <a:lnSpc>
                <a:spcPct val="150000"/>
              </a:lnSpc>
              <a:spcBef>
                <a:spcPts val="0"/>
              </a:spcBef>
              <a:spcAft>
                <a:spcPts val="0"/>
              </a:spcAft>
              <a:buSzPts val="1800"/>
              <a:buChar char="-"/>
            </a:pPr>
            <a:r>
              <a:rPr lang="en"/>
              <a:t>Issues with existing applications:</a:t>
            </a:r>
            <a:endParaRPr/>
          </a:p>
          <a:p>
            <a:pPr indent="-342900" lvl="1" marL="914400" rtl="0" algn="l">
              <a:lnSpc>
                <a:spcPct val="150000"/>
              </a:lnSpc>
              <a:spcBef>
                <a:spcPts val="0"/>
              </a:spcBef>
              <a:spcAft>
                <a:spcPts val="0"/>
              </a:spcAft>
              <a:buSzPts val="1800"/>
              <a:buChar char="-"/>
            </a:pPr>
            <a:r>
              <a:rPr lang="en" sz="1800"/>
              <a:t>Insufficient </a:t>
            </a:r>
            <a:r>
              <a:rPr lang="en" sz="1800"/>
              <a:t>task management capability</a:t>
            </a:r>
            <a:endParaRPr sz="1800"/>
          </a:p>
          <a:p>
            <a:pPr indent="-342900" lvl="1" marL="914400" rtl="0" algn="l">
              <a:lnSpc>
                <a:spcPct val="150000"/>
              </a:lnSpc>
              <a:spcBef>
                <a:spcPts val="0"/>
              </a:spcBef>
              <a:spcAft>
                <a:spcPts val="0"/>
              </a:spcAft>
              <a:buSzPts val="1800"/>
              <a:buChar char="-"/>
            </a:pPr>
            <a:r>
              <a:rPr lang="en" sz="1800"/>
              <a:t>Lack moderation tools</a:t>
            </a:r>
            <a:endParaRPr sz="1800"/>
          </a:p>
          <a:p>
            <a:pPr indent="-342900" lvl="1" marL="914400" rtl="0" algn="l">
              <a:lnSpc>
                <a:spcPct val="150000"/>
              </a:lnSpc>
              <a:spcBef>
                <a:spcPts val="0"/>
              </a:spcBef>
              <a:spcAft>
                <a:spcPts val="0"/>
              </a:spcAft>
              <a:buSzPts val="1800"/>
              <a:buChar char="-"/>
            </a:pPr>
            <a:r>
              <a:rPr lang="en" sz="1800"/>
              <a:t>Limited functionality </a:t>
            </a:r>
            <a:endParaRPr sz="1800"/>
          </a:p>
          <a:p>
            <a:pPr indent="-342900" lvl="1" marL="914400" rtl="0" algn="l">
              <a:lnSpc>
                <a:spcPct val="150000"/>
              </a:lnSpc>
              <a:spcBef>
                <a:spcPts val="0"/>
              </a:spcBef>
              <a:spcAft>
                <a:spcPts val="0"/>
              </a:spcAft>
              <a:buSzPts val="1800"/>
              <a:buChar char="-"/>
            </a:pPr>
            <a:r>
              <a:rPr lang="en" sz="1800"/>
              <a:t>Do not facilitate communication between users</a:t>
            </a:r>
            <a:endParaRPr sz="1800"/>
          </a:p>
        </p:txBody>
      </p:sp>
      <p:pic>
        <p:nvPicPr>
          <p:cNvPr id="115" name="Google Shape;115;p20"/>
          <p:cNvPicPr preferRelativeResize="0"/>
          <p:nvPr/>
        </p:nvPicPr>
        <p:blipFill>
          <a:blip r:embed="rId3">
            <a:alphaModFix/>
          </a:blip>
          <a:stretch>
            <a:fillRect/>
          </a:stretch>
        </p:blipFill>
        <p:spPr>
          <a:xfrm>
            <a:off x="5747375" y="1767100"/>
            <a:ext cx="3322025" cy="2285276"/>
          </a:xfrm>
          <a:prstGeom prst="rect">
            <a:avLst/>
          </a:prstGeom>
          <a:noFill/>
          <a:ln cap="flat" cmpd="sng" w="19050">
            <a:solidFill>
              <a:srgbClr val="000000"/>
            </a:solidFill>
            <a:prstDash val="solid"/>
            <a:round/>
            <a:headEnd len="sm" w="sm" type="none"/>
            <a:tailEnd len="sm" w="sm" type="none"/>
          </a:ln>
        </p:spPr>
      </p:pic>
      <p:sp>
        <p:nvSpPr>
          <p:cNvPr id="116" name="Google Shape;116;p20"/>
          <p:cNvSpPr txBox="1"/>
          <p:nvPr/>
        </p:nvSpPr>
        <p:spPr>
          <a:xfrm>
            <a:off x="6120625" y="3977050"/>
            <a:ext cx="25755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Tody, a chore management app focused on cleaning</a:t>
            </a:r>
            <a:endParaRPr>
              <a:solidFill>
                <a:srgbClr val="FFFFFF"/>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a:t>
            </a:r>
            <a:endParaRPr/>
          </a:p>
        </p:txBody>
      </p:sp>
      <p:sp>
        <p:nvSpPr>
          <p:cNvPr id="122" name="Google Shape;122;p21"/>
          <p:cNvSpPr txBox="1"/>
          <p:nvPr>
            <p:ph idx="1" type="body"/>
          </p:nvPr>
        </p:nvSpPr>
        <p:spPr>
          <a:xfrm>
            <a:off x="83100" y="923875"/>
            <a:ext cx="5815800" cy="2160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More often than not, new college roommates are complete strangers to each other</a:t>
            </a:r>
            <a:endParaRPr/>
          </a:p>
          <a:p>
            <a:pPr indent="-342900" lvl="0" marL="457200" rtl="0" algn="l">
              <a:lnSpc>
                <a:spcPct val="150000"/>
              </a:lnSpc>
              <a:spcBef>
                <a:spcPts val="0"/>
              </a:spcBef>
              <a:spcAft>
                <a:spcPts val="0"/>
              </a:spcAft>
              <a:buSzPts val="1800"/>
              <a:buChar char="-"/>
            </a:pPr>
            <a:r>
              <a:rPr lang="en"/>
              <a:t>Through our platform, a group of new roommates create and join a group together, adjusting the settings and permissions as they see fit.</a:t>
            </a:r>
            <a:endParaRPr/>
          </a:p>
        </p:txBody>
      </p:sp>
      <p:pic>
        <p:nvPicPr>
          <p:cNvPr id="123" name="Google Shape;123;p21"/>
          <p:cNvPicPr preferRelativeResize="0"/>
          <p:nvPr/>
        </p:nvPicPr>
        <p:blipFill rotWithShape="1">
          <a:blip r:embed="rId4">
            <a:alphaModFix/>
          </a:blip>
          <a:srcRect b="0" l="24294" r="0" t="11582"/>
          <a:stretch/>
        </p:blipFill>
        <p:spPr>
          <a:xfrm>
            <a:off x="5854675" y="865325"/>
            <a:ext cx="3079274" cy="2160050"/>
          </a:xfrm>
          <a:prstGeom prst="rect">
            <a:avLst/>
          </a:prstGeom>
          <a:noFill/>
          <a:ln cap="flat" cmpd="sng" w="19050">
            <a:solidFill>
              <a:srgbClr val="000000"/>
            </a:solidFill>
            <a:prstDash val="solid"/>
            <a:round/>
            <a:headEnd len="sm" w="sm" type="none"/>
            <a:tailEnd len="sm" w="sm" type="none"/>
          </a:ln>
        </p:spPr>
      </p:pic>
      <p:sp>
        <p:nvSpPr>
          <p:cNvPr id="124" name="Google Shape;124;p21"/>
          <p:cNvSpPr txBox="1"/>
          <p:nvPr/>
        </p:nvSpPr>
        <p:spPr>
          <a:xfrm>
            <a:off x="83100" y="3007725"/>
            <a:ext cx="8145600" cy="1861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They can set up a weekly room cleaning task and a garbage disposal task every 2 days, automatically assigning a group member to complete them</a:t>
            </a:r>
            <a:endParaRPr sz="1800">
              <a:solidFill>
                <a:schemeClr val="accent3"/>
              </a:solidFill>
              <a:latin typeface="Average"/>
              <a:ea typeface="Average"/>
              <a:cs typeface="Average"/>
              <a:sym typeface="Average"/>
            </a:endParaRPr>
          </a:p>
          <a:p>
            <a:pPr indent="-342900" lvl="0" marL="457200" rtl="0" algn="l">
              <a:lnSpc>
                <a:spcPct val="150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The roommates may view the task history to see who completed previous tasks and provide feedback</a:t>
            </a:r>
            <a:endParaRPr sz="1800">
              <a:solidFill>
                <a:schemeClr val="accent3"/>
              </a:solidFill>
              <a:latin typeface="Average"/>
              <a:ea typeface="Average"/>
              <a:cs typeface="Average"/>
              <a:sym typeface="Average"/>
            </a:endParaRPr>
          </a:p>
          <a:p>
            <a:pPr indent="0" lvl="0" marL="0" rtl="0" algn="l">
              <a:spcBef>
                <a:spcPts val="1600"/>
              </a:spcBef>
              <a:spcAft>
                <a:spcPts val="0"/>
              </a:spcAft>
              <a:buNone/>
            </a:pPr>
            <a:r>
              <a:rPr lang="en">
                <a:latin typeface="Average"/>
                <a:ea typeface="Average"/>
                <a:cs typeface="Average"/>
                <a:sym typeface="Average"/>
              </a:rPr>
              <a:t> </a:t>
            </a:r>
            <a:endParaRPr>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